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01" r:id="rId6"/>
    <p:sldId id="303" r:id="rId7"/>
    <p:sldId id="302" r:id="rId8"/>
    <p:sldId id="304" r:id="rId9"/>
    <p:sldId id="305" r:id="rId10"/>
    <p:sldId id="306" r:id="rId11"/>
    <p:sldId id="307" r:id="rId12"/>
    <p:sldId id="308" r:id="rId13"/>
    <p:sldId id="311" r:id="rId14"/>
    <p:sldId id="309" r:id="rId15"/>
    <p:sldId id="310" r:id="rId16"/>
    <p:sldId id="312" r:id="rId17"/>
    <p:sldId id="313" r:id="rId18"/>
    <p:sldId id="314" r:id="rId19"/>
    <p:sldId id="315" r:id="rId20"/>
    <p:sldId id="316" r:id="rId21"/>
    <p:sldId id="317" r:id="rId22"/>
    <p:sldId id="318" r:id="rId23"/>
    <p:sldId id="320" r:id="rId24"/>
    <p:sldId id="321" r:id="rId25"/>
    <p:sldId id="322" r:id="rId26"/>
    <p:sldId id="323" r:id="rId27"/>
    <p:sldId id="324" r:id="rId28"/>
    <p:sldId id="325" r:id="rId29"/>
    <p:sldId id="326" r:id="rId30"/>
    <p:sldId id="327" r:id="rId31"/>
    <p:sldId id="30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5887"/>
    <a:srgbClr val="FFFFFF"/>
    <a:srgbClr val="FF99FF"/>
    <a:srgbClr val="732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p:scale>
          <a:sx n="66" d="100"/>
          <a:sy n="66" d="100"/>
        </p:scale>
        <p:origin x="1330" y="41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11/19/2023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11/19/2023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11/19/2023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11/19/2023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11/19/2023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11/19/2023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11/19/2023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11/19/2023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11/19/2023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11/19/2023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hyperlink" Target="https://creativecommons.org/licenses/by-nc/3.0/" TargetMode="External"/><Relationship Id="rId5" Type="http://schemas.openxmlformats.org/officeDocument/2006/relationships/hyperlink" Target="https://www.flickr.com/photos/elnegro/110776206/" TargetMode="Externa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de/team-zusammenarbeit-zusammenhalt-1015712/"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eobrava.wordpress.com/2016/04/22/organizations-in-asia-pacific-adopt-big-data-analytics/" TargetMode="External"/><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hyperlink" Target="https://freephotoshop.org/2011/06/money-stacks-psd-and-picture/"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74" y="0"/>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3977" y="475862"/>
            <a:ext cx="5766317" cy="2591380"/>
          </a:xfrm>
        </p:spPr>
        <p:txBody>
          <a:bodyPr anchor="b">
            <a:noAutofit/>
          </a:bodyPr>
          <a:lstStyle/>
          <a:p>
            <a:r>
              <a:rPr lang="en-US" sz="5400" b="1" dirty="0">
                <a:solidFill>
                  <a:schemeClr val="accent1"/>
                </a:solidFill>
                <a:latin typeface="Algerian" panose="04020705040A02060702" pitchFamily="82" charset="0"/>
              </a:rPr>
              <a:t> Cost  analysis </a:t>
            </a:r>
            <a:br>
              <a:rPr lang="en-US" sz="5400" b="1" dirty="0">
                <a:solidFill>
                  <a:schemeClr val="accent1"/>
                </a:solidFill>
                <a:latin typeface="Algerian" panose="04020705040A02060702" pitchFamily="82" charset="0"/>
              </a:rPr>
            </a:br>
            <a:r>
              <a:rPr lang="en-US" sz="5400" b="1" dirty="0">
                <a:solidFill>
                  <a:schemeClr val="accent1"/>
                </a:solidFill>
                <a:latin typeface="Algerian" panose="04020705040A02060702" pitchFamily="82" charset="0"/>
              </a:rPr>
              <a:t>           for </a:t>
            </a:r>
            <a:br>
              <a:rPr lang="en-US" sz="5400" b="1" dirty="0">
                <a:solidFill>
                  <a:schemeClr val="accent1"/>
                </a:solidFill>
                <a:latin typeface="Algerian" panose="04020705040A02060702" pitchFamily="82" charset="0"/>
              </a:rPr>
            </a:br>
            <a:r>
              <a:rPr lang="en-US" sz="5400" b="1" dirty="0">
                <a:solidFill>
                  <a:schemeClr val="accent1"/>
                </a:solidFill>
                <a:latin typeface="Algerian" panose="04020705040A02060702" pitchFamily="82" charset="0"/>
              </a:rPr>
              <a:t>    superstore</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030631" y="4601584"/>
            <a:ext cx="3635926" cy="449772"/>
          </a:xfrm>
        </p:spPr>
        <p:txBody>
          <a:bodyPr anchor="t">
            <a:noAutofit/>
          </a:bodyPr>
          <a:lstStyle/>
          <a:p>
            <a:pPr>
              <a:lnSpc>
                <a:spcPct val="100000"/>
              </a:lnSpc>
            </a:pPr>
            <a:r>
              <a:rPr lang="en-US" sz="2300" dirty="0">
                <a:solidFill>
                  <a:srgbClr val="FF99FF"/>
                </a:solidFill>
                <a:latin typeface="Bell MT" panose="02020503060305020303" pitchFamily="18" charset="0"/>
              </a:rPr>
              <a:t>Business proposal</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158D67D5-A1D2-9124-BD47-EA671EF0738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78680" y="1352018"/>
            <a:ext cx="3006370" cy="3185037"/>
          </a:xfrm>
          <a:prstGeom prst="rect">
            <a:avLst/>
          </a:prstGeom>
          <a:effectLst>
            <a:softEdge rad="635000"/>
          </a:effectLst>
        </p:spPr>
      </p:pic>
      <p:sp>
        <p:nvSpPr>
          <p:cNvPr id="6" name="TextBox 5">
            <a:extLst>
              <a:ext uri="{FF2B5EF4-FFF2-40B4-BE49-F238E27FC236}">
                <a16:creationId xmlns:a16="http://schemas.microsoft.com/office/drawing/2014/main" id="{E459BFAD-0BF5-2DD6-CD4A-BF0DEC2C3198}"/>
              </a:ext>
            </a:extLst>
          </p:cNvPr>
          <p:cNvSpPr txBox="1"/>
          <p:nvPr/>
        </p:nvSpPr>
        <p:spPr>
          <a:xfrm>
            <a:off x="0" y="6858000"/>
            <a:ext cx="5597863" cy="230832"/>
          </a:xfrm>
          <a:prstGeom prst="rect">
            <a:avLst/>
          </a:prstGeom>
          <a:noFill/>
        </p:spPr>
        <p:txBody>
          <a:bodyPr wrap="square" rtlCol="0">
            <a:spAutoFit/>
          </a:bodyPr>
          <a:lstStyle/>
          <a:p>
            <a:r>
              <a:rPr lang="en-IN" sz="900">
                <a:hlinkClick r:id="rId5" tooltip="https://www.flickr.com/photos/elnegro/110776206/"/>
              </a:rPr>
              <a:t>This Photo</a:t>
            </a:r>
            <a:r>
              <a:rPr lang="en-IN" sz="900"/>
              <a:t> by Unknown Author is licensed under </a:t>
            </a:r>
            <a:r>
              <a:rPr lang="en-IN" sz="900">
                <a:hlinkClick r:id="rId6" tooltip="https://creativecommons.org/licenses/by-nc/3.0/"/>
              </a:rPr>
              <a:t>CC BY-NC</a:t>
            </a:r>
            <a:endParaRPr lang="en-IN" sz="900"/>
          </a:p>
        </p:txBody>
      </p:sp>
      <p:sp>
        <p:nvSpPr>
          <p:cNvPr id="8" name="TextBox 7">
            <a:extLst>
              <a:ext uri="{FF2B5EF4-FFF2-40B4-BE49-F238E27FC236}">
                <a16:creationId xmlns:a16="http://schemas.microsoft.com/office/drawing/2014/main" id="{69AFE79E-21D5-3A63-1C10-168F2C3EBAE3}"/>
              </a:ext>
            </a:extLst>
          </p:cNvPr>
          <p:cNvSpPr txBox="1"/>
          <p:nvPr/>
        </p:nvSpPr>
        <p:spPr>
          <a:xfrm>
            <a:off x="1007705" y="4879910"/>
            <a:ext cx="3253027" cy="1200329"/>
          </a:xfrm>
          <a:prstGeom prst="rect">
            <a:avLst/>
          </a:prstGeom>
          <a:noFill/>
        </p:spPr>
        <p:txBody>
          <a:bodyPr wrap="square" rtlCol="0">
            <a:spAutoFit/>
          </a:bodyPr>
          <a:lstStyle/>
          <a:p>
            <a:r>
              <a:rPr lang="en-IN" dirty="0">
                <a:solidFill>
                  <a:srgbClr val="73276F"/>
                </a:solidFill>
              </a:rPr>
              <a:t>By</a:t>
            </a:r>
          </a:p>
          <a:p>
            <a:r>
              <a:rPr lang="en-IN" dirty="0" err="1">
                <a:solidFill>
                  <a:srgbClr val="73276F"/>
                </a:solidFill>
              </a:rPr>
              <a:t>Nithiyasri</a:t>
            </a:r>
            <a:r>
              <a:rPr lang="en-IN" dirty="0">
                <a:solidFill>
                  <a:srgbClr val="73276F"/>
                </a:solidFill>
              </a:rPr>
              <a:t>. S</a:t>
            </a:r>
          </a:p>
          <a:p>
            <a:r>
              <a:rPr lang="en-IN" dirty="0">
                <a:solidFill>
                  <a:srgbClr val="73276F"/>
                </a:solidFill>
              </a:rPr>
              <a:t>36822010</a:t>
            </a:r>
          </a:p>
          <a:p>
            <a:r>
              <a:rPr lang="en-IN" dirty="0">
                <a:solidFill>
                  <a:srgbClr val="73276F"/>
                </a:solidFill>
              </a:rPr>
              <a:t>MCA</a:t>
            </a:r>
          </a:p>
        </p:txBody>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5C0B-D1D1-AA49-6A62-76AAAD27C5EB}"/>
              </a:ext>
            </a:extLst>
          </p:cNvPr>
          <p:cNvSpPr>
            <a:spLocks noGrp="1"/>
          </p:cNvSpPr>
          <p:nvPr>
            <p:ph type="title"/>
          </p:nvPr>
        </p:nvSpPr>
        <p:spPr/>
        <p:txBody>
          <a:bodyPr/>
          <a:lstStyle/>
          <a:p>
            <a:endParaRPr lang="en-IN"/>
          </a:p>
        </p:txBody>
      </p:sp>
      <p:pic>
        <p:nvPicPr>
          <p:cNvPr id="6" name="Content Placeholder 4">
            <a:extLst>
              <a:ext uri="{FF2B5EF4-FFF2-40B4-BE49-F238E27FC236}">
                <a16:creationId xmlns:a16="http://schemas.microsoft.com/office/drawing/2014/main" id="{61E42E01-8644-C878-7348-67357F94882D}"/>
              </a:ext>
            </a:extLst>
          </p:cNvPr>
          <p:cNvPicPr>
            <a:picLocks noChangeAspect="1"/>
          </p:cNvPicPr>
          <p:nvPr/>
        </p:nvPicPr>
        <p:blipFill>
          <a:blip r:embed="rId2"/>
          <a:stretch>
            <a:fillRect/>
          </a:stretch>
        </p:blipFill>
        <p:spPr>
          <a:xfrm>
            <a:off x="1097280" y="1909823"/>
            <a:ext cx="9726625" cy="4386806"/>
          </a:xfrm>
          <a:prstGeom prst="rect">
            <a:avLst/>
          </a:prstGeom>
        </p:spPr>
      </p:pic>
      <p:sp>
        <p:nvSpPr>
          <p:cNvPr id="8" name="Content Placeholder 7">
            <a:extLst>
              <a:ext uri="{FF2B5EF4-FFF2-40B4-BE49-F238E27FC236}">
                <a16:creationId xmlns:a16="http://schemas.microsoft.com/office/drawing/2014/main" id="{A80B58AD-078A-BC3E-1F78-03E6200B11B7}"/>
              </a:ext>
            </a:extLst>
          </p:cNvPr>
          <p:cNvSpPr>
            <a:spLocks noGrp="1"/>
          </p:cNvSpPr>
          <p:nvPr>
            <p:ph idx="1"/>
          </p:nvPr>
        </p:nvSpPr>
        <p:spPr>
          <a:xfrm>
            <a:off x="12604830" y="5671595"/>
            <a:ext cx="596652" cy="357006"/>
          </a:xfrm>
        </p:spPr>
        <p:txBody>
          <a:bodyPr>
            <a:normAutofit fontScale="92500" lnSpcReduction="20000"/>
          </a:bodyPr>
          <a:lstStyle/>
          <a:p>
            <a:pPr marL="0" indent="0">
              <a:buNone/>
            </a:pPr>
            <a:endParaRPr lang="en-IN" dirty="0"/>
          </a:p>
        </p:txBody>
      </p:sp>
    </p:spTree>
    <p:extLst>
      <p:ext uri="{BB962C8B-B14F-4D97-AF65-F5344CB8AC3E}">
        <p14:creationId xmlns:p14="http://schemas.microsoft.com/office/powerpoint/2010/main" val="1845940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8BC4E-4456-B782-2520-B697A2E5DD56}"/>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BB6890C5-8FD8-3343-FB06-0885FB4BD844}"/>
              </a:ext>
            </a:extLst>
          </p:cNvPr>
          <p:cNvPicPr>
            <a:picLocks noGrp="1" noChangeAspect="1"/>
          </p:cNvPicPr>
          <p:nvPr>
            <p:ph idx="1"/>
          </p:nvPr>
        </p:nvPicPr>
        <p:blipFill>
          <a:blip r:embed="rId2"/>
          <a:stretch>
            <a:fillRect/>
          </a:stretch>
        </p:blipFill>
        <p:spPr>
          <a:xfrm>
            <a:off x="1097280" y="1899855"/>
            <a:ext cx="10153312" cy="4292601"/>
          </a:xfrm>
        </p:spPr>
      </p:pic>
    </p:spTree>
    <p:extLst>
      <p:ext uri="{BB962C8B-B14F-4D97-AF65-F5344CB8AC3E}">
        <p14:creationId xmlns:p14="http://schemas.microsoft.com/office/powerpoint/2010/main" val="26485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E852A-A388-B27A-C969-BAAC1297D012}"/>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id="{7C5A53C1-F02E-4D0A-98F8-67554280B317}"/>
              </a:ext>
            </a:extLst>
          </p:cNvPr>
          <p:cNvPicPr>
            <a:picLocks noGrp="1" noChangeAspect="1"/>
          </p:cNvPicPr>
          <p:nvPr>
            <p:ph idx="1"/>
          </p:nvPr>
        </p:nvPicPr>
        <p:blipFill>
          <a:blip r:embed="rId2"/>
          <a:stretch>
            <a:fillRect/>
          </a:stretch>
        </p:blipFill>
        <p:spPr>
          <a:xfrm>
            <a:off x="1096963" y="2210765"/>
            <a:ext cx="10058400" cy="3183038"/>
          </a:xfrm>
        </p:spPr>
      </p:pic>
    </p:spTree>
    <p:extLst>
      <p:ext uri="{BB962C8B-B14F-4D97-AF65-F5344CB8AC3E}">
        <p14:creationId xmlns:p14="http://schemas.microsoft.com/office/powerpoint/2010/main" val="812340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8C46D-9958-67DA-C4BE-F774385848B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4333003-309C-BE1D-4E8B-6DAB8BDE3CAE}"/>
              </a:ext>
            </a:extLst>
          </p:cNvPr>
          <p:cNvPicPr>
            <a:picLocks noGrp="1" noChangeAspect="1"/>
          </p:cNvPicPr>
          <p:nvPr>
            <p:ph idx="1"/>
          </p:nvPr>
        </p:nvPicPr>
        <p:blipFill>
          <a:blip r:embed="rId2"/>
          <a:stretch>
            <a:fillRect/>
          </a:stretch>
        </p:blipFill>
        <p:spPr>
          <a:xfrm>
            <a:off x="1434627" y="2108200"/>
            <a:ext cx="9383071" cy="3760788"/>
          </a:xfrm>
        </p:spPr>
      </p:pic>
    </p:spTree>
    <p:extLst>
      <p:ext uri="{BB962C8B-B14F-4D97-AF65-F5344CB8AC3E}">
        <p14:creationId xmlns:p14="http://schemas.microsoft.com/office/powerpoint/2010/main" val="333825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4A0C5-E720-631B-FF03-606DCB923D18}"/>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27A58FF-D024-EF81-36B9-5469BB3E5717}"/>
              </a:ext>
            </a:extLst>
          </p:cNvPr>
          <p:cNvPicPr>
            <a:picLocks noGrp="1" noChangeAspect="1"/>
          </p:cNvPicPr>
          <p:nvPr>
            <p:ph idx="1"/>
          </p:nvPr>
        </p:nvPicPr>
        <p:blipFill>
          <a:blip r:embed="rId2"/>
          <a:stretch>
            <a:fillRect/>
          </a:stretch>
        </p:blipFill>
        <p:spPr>
          <a:xfrm>
            <a:off x="3007026" y="2108200"/>
            <a:ext cx="6238273" cy="3760788"/>
          </a:xfrm>
        </p:spPr>
      </p:pic>
    </p:spTree>
    <p:extLst>
      <p:ext uri="{BB962C8B-B14F-4D97-AF65-F5344CB8AC3E}">
        <p14:creationId xmlns:p14="http://schemas.microsoft.com/office/powerpoint/2010/main" val="3985654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6565A-ACC4-8FB3-7A2E-0727D818D5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56E3D0F3-A17E-2FD6-3237-DE2C0515395F}"/>
              </a:ext>
            </a:extLst>
          </p:cNvPr>
          <p:cNvPicPr>
            <a:picLocks noGrp="1" noChangeAspect="1"/>
          </p:cNvPicPr>
          <p:nvPr>
            <p:ph idx="1"/>
          </p:nvPr>
        </p:nvPicPr>
        <p:blipFill>
          <a:blip r:embed="rId2"/>
          <a:stretch>
            <a:fillRect/>
          </a:stretch>
        </p:blipFill>
        <p:spPr>
          <a:xfrm>
            <a:off x="1097280" y="1899856"/>
            <a:ext cx="5053558" cy="3760788"/>
          </a:xfrm>
        </p:spPr>
      </p:pic>
    </p:spTree>
    <p:extLst>
      <p:ext uri="{BB962C8B-B14F-4D97-AF65-F5344CB8AC3E}">
        <p14:creationId xmlns:p14="http://schemas.microsoft.com/office/powerpoint/2010/main" val="2488237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A9B8-0D46-86E9-114C-B50D235A18A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8FEFF4E-19E2-6BF9-5C73-54B0C126FA0E}"/>
              </a:ext>
            </a:extLst>
          </p:cNvPr>
          <p:cNvPicPr>
            <a:picLocks noGrp="1" noChangeAspect="1"/>
          </p:cNvPicPr>
          <p:nvPr>
            <p:ph idx="1"/>
          </p:nvPr>
        </p:nvPicPr>
        <p:blipFill>
          <a:blip r:embed="rId2"/>
          <a:stretch>
            <a:fillRect/>
          </a:stretch>
        </p:blipFill>
        <p:spPr>
          <a:xfrm>
            <a:off x="1096963" y="2480272"/>
            <a:ext cx="10058400" cy="3016643"/>
          </a:xfrm>
        </p:spPr>
      </p:pic>
    </p:spTree>
    <p:extLst>
      <p:ext uri="{BB962C8B-B14F-4D97-AF65-F5344CB8AC3E}">
        <p14:creationId xmlns:p14="http://schemas.microsoft.com/office/powerpoint/2010/main" val="21269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81C1-CD8A-B65C-F0E5-10D3C36FAD2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571E571-C382-731E-16F7-990A213B6DC0}"/>
              </a:ext>
            </a:extLst>
          </p:cNvPr>
          <p:cNvPicPr>
            <a:picLocks noGrp="1" noChangeAspect="1"/>
          </p:cNvPicPr>
          <p:nvPr>
            <p:ph idx="1"/>
          </p:nvPr>
        </p:nvPicPr>
        <p:blipFill>
          <a:blip r:embed="rId2"/>
          <a:stretch>
            <a:fillRect/>
          </a:stretch>
        </p:blipFill>
        <p:spPr>
          <a:xfrm>
            <a:off x="1097281" y="2108200"/>
            <a:ext cx="10058400" cy="4049532"/>
          </a:xfrm>
        </p:spPr>
      </p:pic>
    </p:spTree>
    <p:extLst>
      <p:ext uri="{BB962C8B-B14F-4D97-AF65-F5344CB8AC3E}">
        <p14:creationId xmlns:p14="http://schemas.microsoft.com/office/powerpoint/2010/main" val="2054880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3FE74-7B08-6BF1-6479-9632C851EE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942D2E2-79AD-F386-FD6A-0B397AFF0E0F}"/>
              </a:ext>
            </a:extLst>
          </p:cNvPr>
          <p:cNvPicPr>
            <a:picLocks noGrp="1" noChangeAspect="1"/>
          </p:cNvPicPr>
          <p:nvPr>
            <p:ph idx="1"/>
          </p:nvPr>
        </p:nvPicPr>
        <p:blipFill>
          <a:blip r:embed="rId2"/>
          <a:stretch>
            <a:fillRect/>
          </a:stretch>
        </p:blipFill>
        <p:spPr>
          <a:xfrm>
            <a:off x="914400" y="1737360"/>
            <a:ext cx="8394333" cy="4288980"/>
          </a:xfrm>
        </p:spPr>
      </p:pic>
    </p:spTree>
    <p:extLst>
      <p:ext uri="{BB962C8B-B14F-4D97-AF65-F5344CB8AC3E}">
        <p14:creationId xmlns:p14="http://schemas.microsoft.com/office/powerpoint/2010/main" val="493121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46C9-5175-6BA5-2B67-24F066FA5CA7}"/>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624B8C4-6A1A-AF11-462A-94BC5C93EC57}"/>
              </a:ext>
            </a:extLst>
          </p:cNvPr>
          <p:cNvPicPr>
            <a:picLocks noGrp="1" noChangeAspect="1"/>
          </p:cNvPicPr>
          <p:nvPr>
            <p:ph idx="1"/>
          </p:nvPr>
        </p:nvPicPr>
        <p:blipFill>
          <a:blip r:embed="rId2"/>
          <a:stretch>
            <a:fillRect/>
          </a:stretch>
        </p:blipFill>
        <p:spPr>
          <a:xfrm>
            <a:off x="1284790" y="1886673"/>
            <a:ext cx="9653286" cy="4479403"/>
          </a:xfrm>
        </p:spPr>
      </p:pic>
    </p:spTree>
    <p:extLst>
      <p:ext uri="{BB962C8B-B14F-4D97-AF65-F5344CB8AC3E}">
        <p14:creationId xmlns:p14="http://schemas.microsoft.com/office/powerpoint/2010/main" val="1393228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3665-9199-93F3-5C3E-72814331C66F}"/>
              </a:ext>
            </a:extLst>
          </p:cNvPr>
          <p:cNvSpPr>
            <a:spLocks noGrp="1"/>
          </p:cNvSpPr>
          <p:nvPr>
            <p:ph type="title"/>
          </p:nvPr>
        </p:nvSpPr>
        <p:spPr>
          <a:xfrm>
            <a:off x="5491998" y="429209"/>
            <a:ext cx="5238206" cy="1212980"/>
          </a:xfrm>
        </p:spPr>
        <p:txBody>
          <a:bodyPr>
            <a:normAutofit/>
          </a:bodyPr>
          <a:lstStyle/>
          <a:p>
            <a:r>
              <a:rPr lang="en-IN" dirty="0"/>
              <a:t>Team Members</a:t>
            </a:r>
          </a:p>
        </p:txBody>
      </p:sp>
      <p:pic>
        <p:nvPicPr>
          <p:cNvPr id="5" name="Content Placeholder 4">
            <a:extLst>
              <a:ext uri="{FF2B5EF4-FFF2-40B4-BE49-F238E27FC236}">
                <a16:creationId xmlns:a16="http://schemas.microsoft.com/office/drawing/2014/main" id="{26828AD2-2E4E-1866-8E5B-C1A6E8641EB2}"/>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198191" y="821094"/>
            <a:ext cx="4140544" cy="4282751"/>
          </a:xfrm>
          <a:prstGeom prst="ellipse">
            <a:avLst/>
          </a:prstGeom>
          <a:ln>
            <a:solidFill>
              <a:schemeClr val="accent3">
                <a:lumMod val="40000"/>
                <a:lumOff val="60000"/>
              </a:schemeClr>
            </a:solidFill>
          </a:ln>
          <a:effectLst>
            <a:glow rad="139700">
              <a:schemeClr val="accent6">
                <a:satMod val="175000"/>
                <a:alpha val="40000"/>
              </a:schemeClr>
            </a:glow>
            <a:reflection blurRad="6350" stA="50000" endA="300" endPos="55000" dir="5400000" sy="-100000" algn="bl" rotWithShape="0"/>
            <a:softEdge rad="112500"/>
          </a:effectLst>
        </p:spPr>
      </p:pic>
      <p:sp>
        <p:nvSpPr>
          <p:cNvPr id="6" name="TextBox 5">
            <a:extLst>
              <a:ext uri="{FF2B5EF4-FFF2-40B4-BE49-F238E27FC236}">
                <a16:creationId xmlns:a16="http://schemas.microsoft.com/office/drawing/2014/main" id="{1250AB41-2F5A-625C-EC65-38EF85EEE3AD}"/>
              </a:ext>
            </a:extLst>
          </p:cNvPr>
          <p:cNvSpPr txBox="1"/>
          <p:nvPr/>
        </p:nvSpPr>
        <p:spPr>
          <a:xfrm>
            <a:off x="5589037" y="2203204"/>
            <a:ext cx="5141167" cy="2535566"/>
          </a:xfrm>
          <a:prstGeom prst="rect">
            <a:avLst/>
          </a:prstGeom>
          <a:noFill/>
        </p:spPr>
        <p:txBody>
          <a:bodyPr wrap="square" rtlCol="0">
            <a:spAutoFit/>
          </a:bodyPr>
          <a:lstStyle/>
          <a:p>
            <a:pPr>
              <a:lnSpc>
                <a:spcPct val="150000"/>
              </a:lnSpc>
            </a:pPr>
            <a:r>
              <a:rPr lang="en-IN" dirty="0">
                <a:latin typeface="Times New Roman" panose="02020603050405020304" pitchFamily="18" charset="0"/>
                <a:cs typeface="Times New Roman" panose="02020603050405020304" pitchFamily="18" charset="0"/>
              </a:rPr>
              <a:t>Ananya Manoj - Descriptive Analysis</a:t>
            </a:r>
          </a:p>
          <a:p>
            <a:pPr>
              <a:lnSpc>
                <a:spcPct val="150000"/>
              </a:lnSpc>
            </a:pPr>
            <a:r>
              <a:rPr lang="en-IN" dirty="0">
                <a:latin typeface="Times New Roman" panose="02020603050405020304" pitchFamily="18" charset="0"/>
                <a:cs typeface="Times New Roman" panose="02020603050405020304" pitchFamily="18" charset="0"/>
              </a:rPr>
              <a:t>Harini K - Diagnostic Analysis</a:t>
            </a:r>
          </a:p>
          <a:p>
            <a:pPr>
              <a:lnSpc>
                <a:spcPct val="150000"/>
              </a:lnSpc>
            </a:pPr>
            <a:r>
              <a:rPr lang="en-IN" dirty="0" err="1">
                <a:latin typeface="Times New Roman" panose="02020603050405020304" pitchFamily="18" charset="0"/>
                <a:cs typeface="Times New Roman" panose="02020603050405020304" pitchFamily="18" charset="0"/>
              </a:rPr>
              <a:t>Maghalakshmi</a:t>
            </a:r>
            <a:r>
              <a:rPr lang="en-IN" dirty="0">
                <a:latin typeface="Times New Roman" panose="02020603050405020304" pitchFamily="18" charset="0"/>
                <a:cs typeface="Times New Roman" panose="02020603050405020304" pitchFamily="18" charset="0"/>
              </a:rPr>
              <a:t> R - Prescriptive Analysis</a:t>
            </a:r>
          </a:p>
          <a:p>
            <a:pPr>
              <a:lnSpc>
                <a:spcPct val="150000"/>
              </a:lnSpc>
            </a:pPr>
            <a:r>
              <a:rPr lang="en-IN" dirty="0">
                <a:latin typeface="Times New Roman" panose="02020603050405020304" pitchFamily="18" charset="0"/>
                <a:cs typeface="Times New Roman" panose="02020603050405020304" pitchFamily="18" charset="0"/>
              </a:rPr>
              <a:t>Nandhini Devi M - </a:t>
            </a:r>
            <a:r>
              <a:rPr lang="en-IN" dirty="0" err="1">
                <a:latin typeface="Times New Roman" panose="02020603050405020304" pitchFamily="18" charset="0"/>
                <a:cs typeface="Times New Roman" panose="02020603050405020304" pitchFamily="18" charset="0"/>
              </a:rPr>
              <a:t>Locaton</a:t>
            </a:r>
            <a:r>
              <a:rPr lang="en-IN" dirty="0">
                <a:latin typeface="Times New Roman" panose="02020603050405020304" pitchFamily="18" charset="0"/>
                <a:cs typeface="Times New Roman" panose="02020603050405020304" pitchFamily="18" charset="0"/>
              </a:rPr>
              <a:t> Analysis</a:t>
            </a:r>
          </a:p>
          <a:p>
            <a:pPr>
              <a:lnSpc>
                <a:spcPct val="150000"/>
              </a:lnSpc>
            </a:pPr>
            <a:r>
              <a:rPr lang="en-IN" b="1" dirty="0" err="1">
                <a:latin typeface="Times New Roman" panose="02020603050405020304" pitchFamily="18" charset="0"/>
                <a:cs typeface="Times New Roman" panose="02020603050405020304" pitchFamily="18" charset="0"/>
              </a:rPr>
              <a:t>Nithiyasri</a:t>
            </a:r>
            <a:r>
              <a:rPr lang="en-IN" b="1" dirty="0">
                <a:latin typeface="Times New Roman" panose="02020603050405020304" pitchFamily="18" charset="0"/>
                <a:cs typeface="Times New Roman" panose="02020603050405020304" pitchFamily="18" charset="0"/>
              </a:rPr>
              <a:t> S - Cost Analysis</a:t>
            </a:r>
          </a:p>
          <a:p>
            <a:pPr>
              <a:lnSpc>
                <a:spcPct val="150000"/>
              </a:lnSpc>
            </a:pPr>
            <a:r>
              <a:rPr lang="en-IN" dirty="0">
                <a:latin typeface="Times New Roman" panose="02020603050405020304" pitchFamily="18" charset="0"/>
                <a:cs typeface="Times New Roman" panose="02020603050405020304" pitchFamily="18" charset="0"/>
              </a:rPr>
              <a:t>Praveen R - Predictive Analysis</a:t>
            </a:r>
          </a:p>
        </p:txBody>
      </p:sp>
    </p:spTree>
    <p:extLst>
      <p:ext uri="{BB962C8B-B14F-4D97-AF65-F5344CB8AC3E}">
        <p14:creationId xmlns:p14="http://schemas.microsoft.com/office/powerpoint/2010/main" val="5543607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9C94-638A-9DBE-E1F4-019458AB822B}"/>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F9797B2-40CC-B8F5-00D5-EEBB7D1FBB9C}"/>
              </a:ext>
            </a:extLst>
          </p:cNvPr>
          <p:cNvPicPr>
            <a:picLocks noGrp="1" noChangeAspect="1"/>
          </p:cNvPicPr>
          <p:nvPr>
            <p:ph idx="1"/>
          </p:nvPr>
        </p:nvPicPr>
        <p:blipFill>
          <a:blip r:embed="rId2"/>
          <a:stretch>
            <a:fillRect/>
          </a:stretch>
        </p:blipFill>
        <p:spPr>
          <a:xfrm>
            <a:off x="664842" y="1920343"/>
            <a:ext cx="8839200" cy="2400300"/>
          </a:xfrm>
        </p:spPr>
      </p:pic>
    </p:spTree>
    <p:extLst>
      <p:ext uri="{BB962C8B-B14F-4D97-AF65-F5344CB8AC3E}">
        <p14:creationId xmlns:p14="http://schemas.microsoft.com/office/powerpoint/2010/main" val="263173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46DEE-18EB-06F4-52B9-99F336B76005}"/>
              </a:ext>
            </a:extLst>
          </p:cNvPr>
          <p:cNvSpPr>
            <a:spLocks noGrp="1"/>
          </p:cNvSpPr>
          <p:nvPr>
            <p:ph type="title"/>
          </p:nvPr>
        </p:nvSpPr>
        <p:spPr/>
        <p:txBody>
          <a:bodyPr/>
          <a:lstStyle/>
          <a:p>
            <a:endParaRPr lang="en-IN"/>
          </a:p>
        </p:txBody>
      </p:sp>
      <p:pic>
        <p:nvPicPr>
          <p:cNvPr id="8" name="Content Placeholder 4">
            <a:extLst>
              <a:ext uri="{FF2B5EF4-FFF2-40B4-BE49-F238E27FC236}">
                <a16:creationId xmlns:a16="http://schemas.microsoft.com/office/drawing/2014/main" id="{E0FABD1F-1669-6F9E-00E8-AE2899A95DB3}"/>
              </a:ext>
            </a:extLst>
          </p:cNvPr>
          <p:cNvPicPr>
            <a:picLocks noGrp="1" noChangeAspect="1"/>
          </p:cNvPicPr>
          <p:nvPr>
            <p:ph idx="1"/>
          </p:nvPr>
        </p:nvPicPr>
        <p:blipFill>
          <a:blip r:embed="rId2"/>
          <a:stretch>
            <a:fillRect/>
          </a:stretch>
        </p:blipFill>
        <p:spPr>
          <a:xfrm>
            <a:off x="2938348" y="2108200"/>
            <a:ext cx="6375629" cy="3760788"/>
          </a:xfrm>
        </p:spPr>
      </p:pic>
    </p:spTree>
    <p:extLst>
      <p:ext uri="{BB962C8B-B14F-4D97-AF65-F5344CB8AC3E}">
        <p14:creationId xmlns:p14="http://schemas.microsoft.com/office/powerpoint/2010/main" val="263410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2E238-9989-73D5-2F79-942D92FFAB9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619AD3E8-3F29-4568-A73B-E5F376608E9C}"/>
              </a:ext>
            </a:extLst>
          </p:cNvPr>
          <p:cNvPicPr>
            <a:picLocks noGrp="1" noChangeAspect="1"/>
          </p:cNvPicPr>
          <p:nvPr>
            <p:ph idx="1"/>
          </p:nvPr>
        </p:nvPicPr>
        <p:blipFill>
          <a:blip r:embed="rId2"/>
          <a:stretch>
            <a:fillRect/>
          </a:stretch>
        </p:blipFill>
        <p:spPr>
          <a:xfrm>
            <a:off x="3834350" y="2108200"/>
            <a:ext cx="4583625" cy="3760788"/>
          </a:xfrm>
        </p:spPr>
      </p:pic>
    </p:spTree>
    <p:extLst>
      <p:ext uri="{BB962C8B-B14F-4D97-AF65-F5344CB8AC3E}">
        <p14:creationId xmlns:p14="http://schemas.microsoft.com/office/powerpoint/2010/main" val="433723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E47B0-9577-32DE-26F1-195EC9EDA2D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DF8631-DA6D-3E42-8943-D2601683D787}"/>
              </a:ext>
            </a:extLst>
          </p:cNvPr>
          <p:cNvPicPr>
            <a:picLocks noGrp="1" noChangeAspect="1"/>
          </p:cNvPicPr>
          <p:nvPr>
            <p:ph idx="1"/>
          </p:nvPr>
        </p:nvPicPr>
        <p:blipFill>
          <a:blip r:embed="rId2"/>
          <a:stretch>
            <a:fillRect/>
          </a:stretch>
        </p:blipFill>
        <p:spPr>
          <a:xfrm>
            <a:off x="1268413" y="2731294"/>
            <a:ext cx="9715500" cy="2514600"/>
          </a:xfrm>
        </p:spPr>
      </p:pic>
    </p:spTree>
    <p:extLst>
      <p:ext uri="{BB962C8B-B14F-4D97-AF65-F5344CB8AC3E}">
        <p14:creationId xmlns:p14="http://schemas.microsoft.com/office/powerpoint/2010/main" val="368748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960C6-6D63-2930-9555-3531A533D43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1B81F2A1-5670-0D6A-7E0B-982C0A07371A}"/>
              </a:ext>
            </a:extLst>
          </p:cNvPr>
          <p:cNvPicPr>
            <a:picLocks noGrp="1" noChangeAspect="1"/>
          </p:cNvPicPr>
          <p:nvPr>
            <p:ph idx="1"/>
          </p:nvPr>
        </p:nvPicPr>
        <p:blipFill>
          <a:blip r:embed="rId2"/>
          <a:stretch>
            <a:fillRect/>
          </a:stretch>
        </p:blipFill>
        <p:spPr>
          <a:xfrm>
            <a:off x="2305680" y="2108200"/>
            <a:ext cx="7640966" cy="3760788"/>
          </a:xfrm>
        </p:spPr>
      </p:pic>
    </p:spTree>
    <p:extLst>
      <p:ext uri="{BB962C8B-B14F-4D97-AF65-F5344CB8AC3E}">
        <p14:creationId xmlns:p14="http://schemas.microsoft.com/office/powerpoint/2010/main" val="19960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FE22-22FC-428A-1C8A-9836BE70A08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0F0CAFB-82EB-07F9-7A9E-16C4D9B9DD10}"/>
              </a:ext>
            </a:extLst>
          </p:cNvPr>
          <p:cNvPicPr>
            <a:picLocks noGrp="1" noChangeAspect="1"/>
          </p:cNvPicPr>
          <p:nvPr>
            <p:ph idx="1"/>
          </p:nvPr>
        </p:nvPicPr>
        <p:blipFill>
          <a:blip r:embed="rId2"/>
          <a:stretch>
            <a:fillRect/>
          </a:stretch>
        </p:blipFill>
        <p:spPr>
          <a:xfrm>
            <a:off x="1434342" y="2108200"/>
            <a:ext cx="9383642" cy="3760788"/>
          </a:xfrm>
        </p:spPr>
      </p:pic>
    </p:spTree>
    <p:extLst>
      <p:ext uri="{BB962C8B-B14F-4D97-AF65-F5344CB8AC3E}">
        <p14:creationId xmlns:p14="http://schemas.microsoft.com/office/powerpoint/2010/main" val="2387992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9D3B2-9378-583C-B3E2-8415B4C1B14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C02D25AD-E99C-7A07-3660-AED1486F12E0}"/>
              </a:ext>
            </a:extLst>
          </p:cNvPr>
          <p:cNvPicPr>
            <a:picLocks noGrp="1" noChangeAspect="1"/>
          </p:cNvPicPr>
          <p:nvPr>
            <p:ph idx="1"/>
          </p:nvPr>
        </p:nvPicPr>
        <p:blipFill>
          <a:blip r:embed="rId2"/>
          <a:stretch>
            <a:fillRect/>
          </a:stretch>
        </p:blipFill>
        <p:spPr>
          <a:xfrm>
            <a:off x="4397288" y="2108200"/>
            <a:ext cx="3457749" cy="3760788"/>
          </a:xfrm>
        </p:spPr>
      </p:pic>
    </p:spTree>
    <p:extLst>
      <p:ext uri="{BB962C8B-B14F-4D97-AF65-F5344CB8AC3E}">
        <p14:creationId xmlns:p14="http://schemas.microsoft.com/office/powerpoint/2010/main" val="2905785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235F-D8D1-7E59-F762-113BA48CA785}"/>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27E90F43-02CC-BB76-417A-5389B03ECAB1}"/>
              </a:ext>
            </a:extLst>
          </p:cNvPr>
          <p:cNvPicPr>
            <a:picLocks noGrp="1" noChangeAspect="1"/>
          </p:cNvPicPr>
          <p:nvPr>
            <p:ph idx="1"/>
          </p:nvPr>
        </p:nvPicPr>
        <p:blipFill>
          <a:blip r:embed="rId2"/>
          <a:stretch>
            <a:fillRect/>
          </a:stretch>
        </p:blipFill>
        <p:spPr>
          <a:xfrm>
            <a:off x="2882357" y="2108200"/>
            <a:ext cx="6487612" cy="3760788"/>
          </a:xfrm>
        </p:spPr>
      </p:pic>
    </p:spTree>
    <p:extLst>
      <p:ext uri="{BB962C8B-B14F-4D97-AF65-F5344CB8AC3E}">
        <p14:creationId xmlns:p14="http://schemas.microsoft.com/office/powerpoint/2010/main" val="4734417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Title Lorem Ipsum </a:t>
            </a:r>
          </a:p>
        </p:txBody>
      </p:sp>
      <p:graphicFrame>
        <p:nvGraphicFramePr>
          <p:cNvPr id="4" name="Table 4">
            <a:extLst>
              <a:ext uri="{FF2B5EF4-FFF2-40B4-BE49-F238E27FC236}">
                <a16:creationId xmlns:a16="http://schemas.microsoft.com/office/drawing/2014/main" id="{C266CDD0-3E96-40BD-8324-62D1DD86152D}"/>
              </a:ext>
            </a:extLst>
          </p:cNvPr>
          <p:cNvGraphicFramePr>
            <a:graphicFrameLocks noGrp="1"/>
          </p:cNvGraphicFramePr>
          <p:nvPr>
            <p:ph idx="1"/>
          </p:nvPr>
        </p:nvGraphicFramePr>
        <p:xfrm>
          <a:off x="1096963" y="2216879"/>
          <a:ext cx="10058400" cy="3604216"/>
        </p:xfrm>
        <a:graphic>
          <a:graphicData uri="http://schemas.openxmlformats.org/drawingml/2006/table">
            <a:tbl>
              <a:tblPr firstRow="1" bandRow="1">
                <a:noFill/>
                <a:tableStyleId>{3B4B98B0-60AC-42C2-AFA5-B58CD77FA1E5}</a:tableStyleId>
              </a:tblPr>
              <a:tblGrid>
                <a:gridCol w="2514600">
                  <a:extLst>
                    <a:ext uri="{9D8B030D-6E8A-4147-A177-3AD203B41FA5}">
                      <a16:colId xmlns:a16="http://schemas.microsoft.com/office/drawing/2014/main" val="2981917977"/>
                    </a:ext>
                  </a:extLst>
                </a:gridCol>
                <a:gridCol w="2514600">
                  <a:extLst>
                    <a:ext uri="{9D8B030D-6E8A-4147-A177-3AD203B41FA5}">
                      <a16:colId xmlns:a16="http://schemas.microsoft.com/office/drawing/2014/main" val="945233394"/>
                    </a:ext>
                  </a:extLst>
                </a:gridCol>
                <a:gridCol w="2514600">
                  <a:extLst>
                    <a:ext uri="{9D8B030D-6E8A-4147-A177-3AD203B41FA5}">
                      <a16:colId xmlns:a16="http://schemas.microsoft.com/office/drawing/2014/main" val="2572263168"/>
                    </a:ext>
                  </a:extLst>
                </a:gridCol>
                <a:gridCol w="2514600">
                  <a:extLst>
                    <a:ext uri="{9D8B030D-6E8A-4147-A177-3AD203B41FA5}">
                      <a16:colId xmlns:a16="http://schemas.microsoft.com/office/drawing/2014/main" val="1765783061"/>
                    </a:ext>
                  </a:extLst>
                </a:gridCol>
              </a:tblGrid>
              <a:tr h="613018">
                <a:tc>
                  <a:txBody>
                    <a:bodyPr/>
                    <a:lstStyle/>
                    <a:p>
                      <a:r>
                        <a:rPr lang="en-US" sz="2400" b="0" cap="all" spc="150" dirty="0">
                          <a:solidFill>
                            <a:schemeClr val="lt1"/>
                          </a:solidFill>
                        </a:rPr>
                        <a:t>Q1</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Q2</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Q3</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r>
                        <a:rPr lang="en-US" sz="2400" b="0" cap="all" spc="150" dirty="0">
                          <a:solidFill>
                            <a:schemeClr val="lt1"/>
                          </a:solidFill>
                        </a:rPr>
                        <a:t>Q4</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978778">
                <a:tc>
                  <a:txBody>
                    <a:bodyPr/>
                    <a:lstStyle/>
                    <a:p>
                      <a:r>
                        <a:rPr lang="en-US" sz="1400" cap="none" spc="0" dirty="0">
                          <a:solidFill>
                            <a:schemeClr val="tx1"/>
                          </a:solidFill>
                        </a:rPr>
                        <a:t>Lorem ipsum et tula lorem ipsum et lorem ipsum </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r h="978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a16="http://schemas.microsoft.com/office/drawing/2014/main" val="4252228359"/>
                  </a:ext>
                </a:extLst>
              </a:tr>
              <a:tr h="9787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cap="none" spc="0" dirty="0">
                          <a:solidFill>
                            <a:schemeClr val="tx1"/>
                          </a:solidFill>
                        </a:rPr>
                        <a:t>Lorem ipsum et tula lorem ipsum et lorem ipsum </a:t>
                      </a:r>
                    </a:p>
                    <a:p>
                      <a:endParaRPr lang="en-US" sz="1400" cap="none" spc="0" dirty="0">
                        <a:solidFill>
                          <a:schemeClr val="tx1"/>
                        </a:solidFill>
                      </a:endParaRPr>
                    </a:p>
                  </a:txBody>
                  <a:tcPr marL="151061" marR="151061" marT="151061" marB="151061">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2578144993"/>
                  </a:ext>
                </a:extLst>
              </a:tr>
            </a:tbl>
          </a:graphicData>
        </a:graphic>
      </p:graphicFrame>
    </p:spTree>
    <p:extLst>
      <p:ext uri="{BB962C8B-B14F-4D97-AF65-F5344CB8AC3E}">
        <p14:creationId xmlns:p14="http://schemas.microsoft.com/office/powerpoint/2010/main" val="2933514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932F4-A61F-BC13-74E3-D12D12F27FFA}"/>
              </a:ext>
            </a:extLst>
          </p:cNvPr>
          <p:cNvSpPr>
            <a:spLocks noGrp="1"/>
          </p:cNvSpPr>
          <p:nvPr>
            <p:ph type="title"/>
          </p:nvPr>
        </p:nvSpPr>
        <p:spPr>
          <a:xfrm>
            <a:off x="1097280" y="286603"/>
            <a:ext cx="6565161" cy="1450757"/>
          </a:xfrm>
        </p:spPr>
        <p:txBody>
          <a:bodyPr>
            <a:normAutofit/>
          </a:bodyPr>
          <a:lstStyle/>
          <a:p>
            <a:r>
              <a:rPr lang="en-IN" sz="7200" dirty="0"/>
              <a:t>Overview</a:t>
            </a:r>
          </a:p>
        </p:txBody>
      </p:sp>
      <p:sp>
        <p:nvSpPr>
          <p:cNvPr id="3" name="Content Placeholder 2">
            <a:extLst>
              <a:ext uri="{FF2B5EF4-FFF2-40B4-BE49-F238E27FC236}">
                <a16:creationId xmlns:a16="http://schemas.microsoft.com/office/drawing/2014/main" id="{5CB63220-95FE-E006-86A5-5F84B555EF47}"/>
              </a:ext>
            </a:extLst>
          </p:cNvPr>
          <p:cNvSpPr>
            <a:spLocks noGrp="1"/>
          </p:cNvSpPr>
          <p:nvPr>
            <p:ph idx="1"/>
          </p:nvPr>
        </p:nvSpPr>
        <p:spPr/>
        <p:txBody>
          <a:bodyPr/>
          <a:lstStyle/>
          <a:p>
            <a:r>
              <a:rPr lang="en-IN" sz="2400" b="1" dirty="0"/>
              <a:t>INTRODUCTION</a:t>
            </a:r>
          </a:p>
          <a:p>
            <a:pPr algn="just"/>
            <a:r>
              <a:rPr lang="en-US" dirty="0"/>
              <a:t>      Super Store is a small retail business located in the United States. They sell Furniture, Office Supplies and Technology products and their customers are the mass Consumer, Corporate and Home Offices. Our task is to analyze the sales data and identify weak areas and opportunities for Super Store to boost business growth.</a:t>
            </a:r>
          </a:p>
          <a:p>
            <a:pPr marL="0" indent="0" algn="just">
              <a:buNone/>
            </a:pPr>
            <a:r>
              <a:rPr lang="en-US" sz="2400" b="1" dirty="0"/>
              <a:t>DATASET</a:t>
            </a:r>
          </a:p>
          <a:p>
            <a:pPr marL="0" indent="0" algn="just">
              <a:buNone/>
            </a:pPr>
            <a:r>
              <a:rPr lang="en-IN" dirty="0"/>
              <a:t>This Dataset provides comprehensive view of the sales transactions ,products ,customers ,discounts and </a:t>
            </a:r>
            <a:r>
              <a:rPr lang="en-IN" dirty="0" err="1"/>
              <a:t>geographicaldetails</a:t>
            </a:r>
            <a:endParaRPr lang="en-IN" dirty="0"/>
          </a:p>
          <a:p>
            <a:pPr marL="0" indent="0" algn="just">
              <a:buNone/>
            </a:pPr>
            <a:endParaRPr lang="en-IN" dirty="0"/>
          </a:p>
        </p:txBody>
      </p:sp>
    </p:spTree>
    <p:extLst>
      <p:ext uri="{BB962C8B-B14F-4D97-AF65-F5344CB8AC3E}">
        <p14:creationId xmlns:p14="http://schemas.microsoft.com/office/powerpoint/2010/main" val="39463019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46092-56C6-8AE3-1B96-5F79A6884841}"/>
              </a:ext>
            </a:extLst>
          </p:cNvPr>
          <p:cNvSpPr>
            <a:spLocks noGrp="1"/>
          </p:cNvSpPr>
          <p:nvPr>
            <p:ph type="title"/>
          </p:nvPr>
        </p:nvSpPr>
        <p:spPr>
          <a:xfrm>
            <a:off x="601884" y="286603"/>
            <a:ext cx="6481822" cy="1450757"/>
          </a:xfrm>
        </p:spPr>
        <p:txBody>
          <a:bodyPr/>
          <a:lstStyle/>
          <a:p>
            <a:r>
              <a:rPr lang="en-IN" dirty="0"/>
              <a:t>Cost Analysis</a:t>
            </a:r>
          </a:p>
        </p:txBody>
      </p:sp>
      <p:sp>
        <p:nvSpPr>
          <p:cNvPr id="9" name="Rectangle 7">
            <a:extLst>
              <a:ext uri="{FF2B5EF4-FFF2-40B4-BE49-F238E27FC236}">
                <a16:creationId xmlns:a16="http://schemas.microsoft.com/office/drawing/2014/main" id="{B2C65FB9-BC7C-3A4E-E7CD-B95F4EC17B63}"/>
              </a:ext>
            </a:extLst>
          </p:cNvPr>
          <p:cNvSpPr>
            <a:spLocks noChangeArrowheads="1"/>
          </p:cNvSpPr>
          <p:nvPr/>
        </p:nvSpPr>
        <p:spPr bwMode="auto">
          <a:xfrm>
            <a:off x="509286" y="2344640"/>
            <a:ext cx="6180882" cy="3739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5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Cost analysis for a supermarket entails systematically examining and evaluating expenses related to daily operations. This includes costs for inventory, labor, utilities, and overhead. The objective is to optimize resource allocation, enhance operational efficiency, and improve financial performance for sustained profitability within the competitive retail sector.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     </a:t>
            </a: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0F0F0F"/>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 name="Content Placeholder 14">
            <a:extLst>
              <a:ext uri="{FF2B5EF4-FFF2-40B4-BE49-F238E27FC236}">
                <a16:creationId xmlns:a16="http://schemas.microsoft.com/office/drawing/2014/main" id="{136C8C3A-0115-2C61-03C6-53FE058E47C2}"/>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883078" y="510188"/>
            <a:ext cx="4295103" cy="2454344"/>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relaxedInset"/>
            <a:extrusionClr>
              <a:srgbClr val="000000"/>
            </a:extrusionClr>
          </a:sp3d>
        </p:spPr>
      </p:pic>
      <p:pic>
        <p:nvPicPr>
          <p:cNvPr id="18" name="Picture 17">
            <a:extLst>
              <a:ext uri="{FF2B5EF4-FFF2-40B4-BE49-F238E27FC236}">
                <a16:creationId xmlns:a16="http://schemas.microsoft.com/office/drawing/2014/main" id="{5E076062-6B44-5AF9-1E09-A9C600DE76D0}"/>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566820" y="2587967"/>
            <a:ext cx="3361257" cy="2963508"/>
          </a:xfrm>
          <a:prstGeom prst="ellipse">
            <a:avLst/>
          </a:prstGeom>
          <a:ln>
            <a:solidFill>
              <a:srgbClr val="FF99FF"/>
            </a:solidFill>
          </a:ln>
          <a:effectLst>
            <a:softEdge rad="635000"/>
          </a:effectLst>
        </p:spPr>
      </p:pic>
    </p:spTree>
    <p:extLst>
      <p:ext uri="{BB962C8B-B14F-4D97-AF65-F5344CB8AC3E}">
        <p14:creationId xmlns:p14="http://schemas.microsoft.com/office/powerpoint/2010/main" val="872372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EE29-028A-444F-D1A4-D3868E4703E3}"/>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9CB2ECBE-B4B7-6A19-8994-FE1FF8A7FA1E}"/>
              </a:ext>
            </a:extLst>
          </p:cNvPr>
          <p:cNvPicPr>
            <a:picLocks noGrp="1" noChangeAspect="1"/>
          </p:cNvPicPr>
          <p:nvPr>
            <p:ph idx="1"/>
          </p:nvPr>
        </p:nvPicPr>
        <p:blipFill>
          <a:blip r:embed="rId2"/>
          <a:stretch>
            <a:fillRect/>
          </a:stretch>
        </p:blipFill>
        <p:spPr>
          <a:xfrm>
            <a:off x="983847" y="2109960"/>
            <a:ext cx="9217405" cy="3457463"/>
          </a:xfrm>
        </p:spPr>
      </p:pic>
      <p:sp>
        <p:nvSpPr>
          <p:cNvPr id="6" name="TextBox 5">
            <a:extLst>
              <a:ext uri="{FF2B5EF4-FFF2-40B4-BE49-F238E27FC236}">
                <a16:creationId xmlns:a16="http://schemas.microsoft.com/office/drawing/2014/main" id="{E20821C2-1385-C9B3-DAE2-BA39CAA90D3F}"/>
              </a:ext>
            </a:extLst>
          </p:cNvPr>
          <p:cNvSpPr txBox="1"/>
          <p:nvPr/>
        </p:nvSpPr>
        <p:spPr>
          <a:xfrm>
            <a:off x="5058136" y="4815068"/>
            <a:ext cx="1574157" cy="353943"/>
          </a:xfrm>
          <a:prstGeom prst="rect">
            <a:avLst/>
          </a:prstGeom>
          <a:noFill/>
        </p:spPr>
        <p:txBody>
          <a:bodyPr wrap="square" rtlCol="0">
            <a:spAutoFit/>
          </a:bodyPr>
          <a:lstStyle/>
          <a:p>
            <a:r>
              <a:rPr lang="en-IN" sz="1700" dirty="0">
                <a:solidFill>
                  <a:srgbClr val="D45887"/>
                </a:solidFill>
                <a:highlight>
                  <a:srgbClr val="FFFFFF"/>
                </a:highlight>
                <a:latin typeface="Bookman Old Style" panose="02050604050505020204" pitchFamily="18" charset="0"/>
                <a:cs typeface="Times New Roman" panose="02020603050405020304" pitchFamily="18" charset="0"/>
              </a:rPr>
              <a:t>NITHIYA S</a:t>
            </a:r>
          </a:p>
        </p:txBody>
      </p:sp>
    </p:spTree>
    <p:extLst>
      <p:ext uri="{BB962C8B-B14F-4D97-AF65-F5344CB8AC3E}">
        <p14:creationId xmlns:p14="http://schemas.microsoft.com/office/powerpoint/2010/main" val="1021031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AAAC2-C6A8-3ED8-3D9A-3B4F2C8E8E60}"/>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1FF5FAB-D92F-193A-63C8-F1D6F90A3AAE}"/>
              </a:ext>
            </a:extLst>
          </p:cNvPr>
          <p:cNvPicPr>
            <a:picLocks noGrp="1" noChangeAspect="1"/>
          </p:cNvPicPr>
          <p:nvPr>
            <p:ph idx="1"/>
          </p:nvPr>
        </p:nvPicPr>
        <p:blipFill>
          <a:blip r:embed="rId2"/>
          <a:stretch>
            <a:fillRect/>
          </a:stretch>
        </p:blipFill>
        <p:spPr>
          <a:xfrm>
            <a:off x="1101311" y="2108200"/>
            <a:ext cx="10049704" cy="3760788"/>
          </a:xfrm>
        </p:spPr>
      </p:pic>
    </p:spTree>
    <p:extLst>
      <p:ext uri="{BB962C8B-B14F-4D97-AF65-F5344CB8AC3E}">
        <p14:creationId xmlns:p14="http://schemas.microsoft.com/office/powerpoint/2010/main" val="35825336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43FA6-7019-95B8-2338-A4CDCF103536}"/>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4C4240D-43D0-7357-84FD-5C8891B4B221}"/>
              </a:ext>
            </a:extLst>
          </p:cNvPr>
          <p:cNvPicPr>
            <a:picLocks noGrp="1" noChangeAspect="1"/>
          </p:cNvPicPr>
          <p:nvPr>
            <p:ph idx="1"/>
          </p:nvPr>
        </p:nvPicPr>
        <p:blipFill>
          <a:blip r:embed="rId2"/>
          <a:stretch>
            <a:fillRect/>
          </a:stretch>
        </p:blipFill>
        <p:spPr>
          <a:xfrm>
            <a:off x="2244059" y="2108200"/>
            <a:ext cx="7764207" cy="3760788"/>
          </a:xfrm>
        </p:spPr>
      </p:pic>
    </p:spTree>
    <p:extLst>
      <p:ext uri="{BB962C8B-B14F-4D97-AF65-F5344CB8AC3E}">
        <p14:creationId xmlns:p14="http://schemas.microsoft.com/office/powerpoint/2010/main" val="20277056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115AA-2A4F-76B7-1684-58EF6677FD5F}"/>
              </a:ext>
            </a:extLst>
          </p:cNvPr>
          <p:cNvSpPr>
            <a:spLocks noGrp="1"/>
          </p:cNvSpPr>
          <p:nvPr>
            <p:ph type="title"/>
          </p:nvPr>
        </p:nvSpPr>
        <p:spPr>
          <a:xfrm>
            <a:off x="416689" y="286604"/>
            <a:ext cx="5679311" cy="1194956"/>
          </a:xfrm>
        </p:spPr>
        <p:txBody>
          <a:bodyPr/>
          <a:lstStyle/>
          <a:p>
            <a:endParaRPr lang="en-IN" dirty="0"/>
          </a:p>
        </p:txBody>
      </p:sp>
      <p:pic>
        <p:nvPicPr>
          <p:cNvPr id="5" name="Content Placeholder 4">
            <a:extLst>
              <a:ext uri="{FF2B5EF4-FFF2-40B4-BE49-F238E27FC236}">
                <a16:creationId xmlns:a16="http://schemas.microsoft.com/office/drawing/2014/main" id="{6B64878C-E62A-F2AA-25C8-2A7F7CC9EA3B}"/>
              </a:ext>
            </a:extLst>
          </p:cNvPr>
          <p:cNvPicPr>
            <a:picLocks noGrp="1" noChangeAspect="1"/>
          </p:cNvPicPr>
          <p:nvPr>
            <p:ph idx="1"/>
          </p:nvPr>
        </p:nvPicPr>
        <p:blipFill>
          <a:blip r:embed="rId2"/>
          <a:stretch>
            <a:fillRect/>
          </a:stretch>
        </p:blipFill>
        <p:spPr>
          <a:xfrm>
            <a:off x="1178769" y="1898700"/>
            <a:ext cx="3704085" cy="1450756"/>
          </a:xfrm>
        </p:spPr>
      </p:pic>
      <p:pic>
        <p:nvPicPr>
          <p:cNvPr id="7" name="Picture 6">
            <a:extLst>
              <a:ext uri="{FF2B5EF4-FFF2-40B4-BE49-F238E27FC236}">
                <a16:creationId xmlns:a16="http://schemas.microsoft.com/office/drawing/2014/main" id="{3E898976-8888-C51A-11B4-FB629F36B158}"/>
              </a:ext>
            </a:extLst>
          </p:cNvPr>
          <p:cNvPicPr>
            <a:picLocks noChangeAspect="1"/>
          </p:cNvPicPr>
          <p:nvPr/>
        </p:nvPicPr>
        <p:blipFill>
          <a:blip r:embed="rId3"/>
          <a:stretch>
            <a:fillRect/>
          </a:stretch>
        </p:blipFill>
        <p:spPr>
          <a:xfrm>
            <a:off x="6126480" y="1062911"/>
            <a:ext cx="5305425" cy="4848225"/>
          </a:xfrm>
          <a:prstGeom prst="rect">
            <a:avLst/>
          </a:prstGeom>
        </p:spPr>
      </p:pic>
    </p:spTree>
    <p:extLst>
      <p:ext uri="{BB962C8B-B14F-4D97-AF65-F5344CB8AC3E}">
        <p14:creationId xmlns:p14="http://schemas.microsoft.com/office/powerpoint/2010/main" val="3699696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2499-2A1F-53AA-8278-57073E408DF1}"/>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963B3355-6716-1563-F2A9-AE490F31167E}"/>
              </a:ext>
            </a:extLst>
          </p:cNvPr>
          <p:cNvPicPr>
            <a:picLocks noGrp="1" noChangeAspect="1"/>
          </p:cNvPicPr>
          <p:nvPr>
            <p:ph idx="1"/>
          </p:nvPr>
        </p:nvPicPr>
        <p:blipFill>
          <a:blip r:embed="rId2"/>
          <a:stretch>
            <a:fillRect/>
          </a:stretch>
        </p:blipFill>
        <p:spPr>
          <a:xfrm>
            <a:off x="598565" y="1737360"/>
            <a:ext cx="6394979" cy="4446319"/>
          </a:xfrm>
        </p:spPr>
      </p:pic>
      <p:pic>
        <p:nvPicPr>
          <p:cNvPr id="6" name="Content Placeholder 4">
            <a:extLst>
              <a:ext uri="{FF2B5EF4-FFF2-40B4-BE49-F238E27FC236}">
                <a16:creationId xmlns:a16="http://schemas.microsoft.com/office/drawing/2014/main" id="{ADC9A756-5839-D395-8C9E-4D2CAA30E4C2}"/>
              </a:ext>
            </a:extLst>
          </p:cNvPr>
          <p:cNvPicPr>
            <a:picLocks noChangeAspect="1"/>
          </p:cNvPicPr>
          <p:nvPr/>
        </p:nvPicPr>
        <p:blipFill>
          <a:blip r:embed="rId3"/>
          <a:stretch>
            <a:fillRect/>
          </a:stretch>
        </p:blipFill>
        <p:spPr>
          <a:xfrm>
            <a:off x="7095281" y="1737360"/>
            <a:ext cx="4498154" cy="1450757"/>
          </a:xfrm>
          <a:prstGeom prst="rect">
            <a:avLst/>
          </a:prstGeom>
        </p:spPr>
      </p:pic>
    </p:spTree>
    <p:extLst>
      <p:ext uri="{BB962C8B-B14F-4D97-AF65-F5344CB8AC3E}">
        <p14:creationId xmlns:p14="http://schemas.microsoft.com/office/powerpoint/2010/main" val="3875771320"/>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{AE579073-8709-4E51-9CEA-A71464A86072}tf22712842_win32</Template>
  <TotalTime>194</TotalTime>
  <Words>314</Words>
  <Application>Microsoft Office PowerPoint</Application>
  <PresentationFormat>Widescreen</PresentationFormat>
  <Paragraphs>41</Paragraphs>
  <Slides>28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Algerian</vt:lpstr>
      <vt:lpstr>Arial</vt:lpstr>
      <vt:lpstr>Bell MT</vt:lpstr>
      <vt:lpstr>Bookman Old Style</vt:lpstr>
      <vt:lpstr>Calibri</vt:lpstr>
      <vt:lpstr>Franklin Gothic Book</vt:lpstr>
      <vt:lpstr>Söhne</vt:lpstr>
      <vt:lpstr>Times New Roman</vt:lpstr>
      <vt:lpstr>Custom</vt:lpstr>
      <vt:lpstr> Cost  analysis             for      superstore</vt:lpstr>
      <vt:lpstr>Team Members</vt:lpstr>
      <vt:lpstr>Overview</vt:lpstr>
      <vt:lpstr>Cost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 Lorem Ipsum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Cost  analysis             for      superstore</dc:title>
  <dc:creator>Nithya sri</dc:creator>
  <cp:lastModifiedBy>Nithya sri</cp:lastModifiedBy>
  <cp:revision>3</cp:revision>
  <dcterms:created xsi:type="dcterms:W3CDTF">2023-11-19T07:18:15Z</dcterms:created>
  <dcterms:modified xsi:type="dcterms:W3CDTF">2023-11-19T10:32:57Z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